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1</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0.18533889855499996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9.0238999999999514E-2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0.94209000000000032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9.0239000000000402E-2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0.32368099999999966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0.65021700000000049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6.9946700000000002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0.18855617342530007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8.9682999999999957E-2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0.93628499999999981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8.9684000000000097E-2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0.32168600000000058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0.8850649999999991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7.4984780000000004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1.4431899999999995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0.4565330000000003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0.12727800000000045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1.3287639999999996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0.12727800000000045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0.45653199999999927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1.0836000000001178E-2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7.9138869999999999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0.12311899999999998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0.33393599999999957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9.3099000000000487E-2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0.97194100000000017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9.3098999999999599E-2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0.33393699999999971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0.6231990000000005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7.0915889999999999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0.20748100000000047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0.31414100000000023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8.7580999999999243E-2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0.91432499999999983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8.7580000000000879E-2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0.31414200000000037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0.84540199999999999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8.0734159999999999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0.13877800000000029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0.12224799999999902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3.4081000000000472E-2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0.35580700000000043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3.4080999999998696E-2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0.12224699999999977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0.21498400000000117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9.0425190000000004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19</c:v>
                </c:pt>
                <c:pt idx="1">
                  <c:v>22</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0.11926099999999984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0.31729300000000027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8.8458999999999399E-2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0.92349900000000051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8.8459000000000287E-2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0.31729299999999938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0.78151300000000035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4.6571439999999997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0.34701899999999952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0.33584399999999981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9.3631000000000242E-2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0.97749299999999995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9.3631000000000242E-2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0.33584399999999981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0.88164200000000026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6.4643810000000004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0.40229998525760013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0.14909899999999965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1.5565700000000007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0.14909899999999965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0.53480199999999911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0.71554400000000129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8.0118209999999994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0.94379099999999916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0.38376800000000078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0.10699199999999998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1.1169789999999997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0.10699199999999998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0.38376899999999914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0.45098100000000052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7.7467740000000003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1.2455419999999999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0.4001570000000001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0.11155999999999988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1.1646790000000005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0.11155999999999988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0.4001570000000001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0.9086470000000002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6.1199050000000002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Q13. Did you get enough help from staff to eat your meals?</c:v>
                </c:pt>
                <c:pt idx="2">
                  <c:v>The hospital and ward Q11. Were you offered food that met any dietary needs or requirements you had?</c:v>
                </c:pt>
                <c:pt idx="3">
                  <c:v>Leaving hospital Q43. Did hospital staff tell you who to contact if you were worried about your condition or treatment after you left hospital?</c:v>
                </c:pt>
                <c:pt idx="4">
                  <c:v>The hospital and ward Q7. Did the hospital staff explain the reasons for changing wards during the night in a way you could understand?</c:v>
                </c:pt>
              </c:strCache>
            </c:strRef>
          </c:cat>
          <c:val>
            <c:numRef>
              <c:f>Sheet1!$B$2:$B$6</c:f>
              <c:numCache>
                <c:formatCode>0.0</c:formatCode>
                <c:ptCount val="5"/>
                <c:pt idx="0">
                  <c:v>7.7</c:v>
                </c:pt>
                <c:pt idx="1">
                  <c:v>8.1</c:v>
                </c:pt>
                <c:pt idx="2">
                  <c:v>8.6999999999999993</c:v>
                </c:pt>
                <c:pt idx="3">
                  <c:v>8</c:v>
                </c:pt>
                <c:pt idx="4">
                  <c:v>7.2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Q13. Did you get enough help from staff to eat your meals?</c:v>
                </c:pt>
                <c:pt idx="2">
                  <c:v>The hospital and ward Q11. Were you offered food that met any dietary needs or requirements you had?</c:v>
                </c:pt>
                <c:pt idx="3">
                  <c:v>Leaving hospital Q43. Did hospital staff tell you who to contact if you were worried about your condition or treatment after you left hospital?</c:v>
                </c:pt>
                <c:pt idx="4">
                  <c:v>The hospital and ward Q7. Did the hospital staff explain the reasons for changing wards during the night in a way you could understand?</c:v>
                </c:pt>
              </c:strCache>
            </c:strRef>
          </c:cat>
          <c:val>
            <c:numRef>
              <c:f>Sheet1!$C$2:$C$6</c:f>
              <c:numCache>
                <c:formatCode>0.0</c:formatCode>
                <c:ptCount val="5"/>
                <c:pt idx="0">
                  <c:v>6.8</c:v>
                </c:pt>
                <c:pt idx="1">
                  <c:v>7.5</c:v>
                </c:pt>
                <c:pt idx="2">
                  <c:v>8.3000000000000007</c:v>
                </c:pt>
                <c:pt idx="3">
                  <c:v>7.6</c:v>
                </c:pt>
                <c:pt idx="4">
                  <c:v>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Your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1.6556027459646001</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9.390155719060006E-2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0.12642900000000001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1.319898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0.12642799999999976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0.45348699999999997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0.82342800000000027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1.6556029999999999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Your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9.1682988207652496</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Leaving hospital Q37. Did hospital staff discuss with you whether you would need any additional equipment in your home, or any changes to your home, after leaving the hospital?</c:v>
                </c:pt>
                <c:pt idx="3">
                  <c:v>The hospital and ward Q5. Were you ever prevented from sleeping at night by noise from staff?</c:v>
                </c:pt>
                <c:pt idx="4">
                  <c:v>The hospital and ward Q10. If you brought medication with you to hospital, were you able to take it when you needed to?</c:v>
                </c:pt>
              </c:strCache>
            </c:strRef>
          </c:cat>
          <c:val>
            <c:numRef>
              <c:f>Sheet1!$B$2:$B$6</c:f>
              <c:numCache>
                <c:formatCode>0.0</c:formatCode>
                <c:ptCount val="5"/>
                <c:pt idx="0">
                  <c:v>5.2</c:v>
                </c:pt>
                <c:pt idx="1">
                  <c:v>5.6</c:v>
                </c:pt>
                <c:pt idx="2">
                  <c:v>7.9</c:v>
                </c:pt>
                <c:pt idx="3">
                  <c:v>7.7</c:v>
                </c:pt>
                <c:pt idx="4">
                  <c:v>7.8</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Leaving hospital Q37. Did hospital staff discuss with you whether you would need any additional equipment in your home, or any changes to your home, after leaving the hospital?</c:v>
                </c:pt>
                <c:pt idx="3">
                  <c:v>The hospital and ward Q5. Were you ever prevented from sleeping at night by noise from staff?</c:v>
                </c:pt>
                <c:pt idx="4">
                  <c:v>The hospital and ward Q10. If you brought medication with you to hospital, were you able to take it when you needed to?</c:v>
                </c:pt>
              </c:strCache>
            </c:strRef>
          </c:cat>
          <c:val>
            <c:numRef>
              <c:f>Sheet1!$C$2:$C$6</c:f>
              <c:numCache>
                <c:formatCode>0.0</c:formatCode>
                <c:ptCount val="5"/>
                <c:pt idx="0">
                  <c:v>6</c:v>
                </c:pt>
                <c:pt idx="1">
                  <c:v>6.3</c:v>
                </c:pt>
                <c:pt idx="2">
                  <c:v>8.3000000000000007</c:v>
                </c:pt>
                <c:pt idx="3">
                  <c:v>8.1</c:v>
                </c:pt>
                <c:pt idx="4">
                  <c:v>8.1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0.27058500000000052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0.21615199999999923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6.0262000000001592E-2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0.62912299999999988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6.0261999999999816E-2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0.21615199999999923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9.8043000000000546E-2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9.1682989999999993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Your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8.2346057246477695</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0.27788702827430001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7.9464000000000645E-2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0.82958399999999966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7.9463000000000505E-2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0.28502699999999948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0.48201500000000053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8.2346059999999994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Your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7.5799446639980301</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9.1999999999999993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0.51306244194090045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0.16268499999999975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1.6984139999999996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0.74622200000000039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0.82296700000000023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7.7390379999999999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2.6280000000005188E-3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0.51323199999999947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0.14308600000000027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1.4937900000000006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0.6563169999999996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0.27475800000000028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7.420852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Your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7.6876796132124996</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93.036799999999999</c:v>
                </c:pt>
                <c:pt idx="1">
                  <c:v>0.77370000000000005</c:v>
                </c:pt>
                <c:pt idx="2">
                  <c:v>2.1276999999999999</c:v>
                </c:pt>
                <c:pt idx="3">
                  <c:v>0.96709999999999996</c:v>
                </c:pt>
                <c:pt idx="4">
                  <c:v>0.58030000000000004</c:v>
                </c:pt>
                <c:pt idx="5">
                  <c:v>2.5145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0.12862299999999927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0.43922300000000014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0.12245200000000001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1.2783810000000004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0.56167499999999926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0.54210300000000089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7.8269500000000001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3.7261097101899843E-2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0.18638500000000047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1.9458310000000001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0.85492899999999938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1.6498910000000002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5.1896789999999999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0.11486000000000018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0.30534000000000017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8.5126999999999953E-2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0.88871200000000083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0.39046699999999923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0.51123899999999978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7.718369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6.0524000000000022E-2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0.2978929999999993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8.3050000000000068E-2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0.86703100000000077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0.38094199999999923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0.41829900000000109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7.8919519999999999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0.51262609375559975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0.14848200000000045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1.5501360000000002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0.68107399999999974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0.87940399999999919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7.1698539999999999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8.1101999999999563E-2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0.23412400000000133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6.5271999999998442E-2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0.68143000000000065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6.5272000000000219E-2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0.23412399999999955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0.1444030000000005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9.0966380000000004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0.2928460227920997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9.867699999999946E-2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1.0301660000000012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9.867599999999932E-2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0.35394100000000073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0.28857399999999878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8.2641170000000006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0.19571836853580038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0.1009500000000001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1.0539080000000007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0.10095099999999846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0.36209800000000136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0.37300999999999895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7.7538349999999996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27.810700000000001</c:v>
                </c:pt>
                <c:pt idx="1">
                  <c:v>0.19719999999999999</c:v>
                </c:pt>
                <c:pt idx="2">
                  <c:v>66.469399999999993</c:v>
                </c:pt>
                <c:pt idx="3">
                  <c:v>0.19719999999999999</c:v>
                </c:pt>
                <c:pt idx="4">
                  <c:v>0</c:v>
                </c:pt>
                <c:pt idx="5">
                  <c:v>0.98619999999999997</c:v>
                </c:pt>
                <c:pt idx="6">
                  <c:v>0</c:v>
                </c:pt>
                <c:pt idx="7">
                  <c:v>1.9723999999999999</c:v>
                </c:pt>
                <c:pt idx="8">
                  <c:v>2.3668999999999998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0.62591699999999939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0.3567790000000004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9.946699999999975E-2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1.0384249999999993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9.9467000000000638E-2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0.35677899999999951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0.45025300000000001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8.7453760000000003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0.36334896031469999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0.11142299999999938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1.1632389999999999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0.11142300000000027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0.39966299999999944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0.71340300000000134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6.9881209999999996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0.43912100992980019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0.13213100000000022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1.379427999999999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0.13213100000000111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0.47393999999999892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0.55024000000000051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8.0561570000000007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0.45489553586260012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0.18224199999999957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1.9025730000000003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0.18224100000000032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0.65368099999999973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0.97227700000000095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6.0887339999999996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0.28021999999999991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0.1926489999999994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5.3708999999999563E-2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0.56071400000000082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5.3708999999999563E-2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0.19264800000000015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3.107499999999952E-2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9.1500529999999998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0.79549999999999998</c:v>
                </c:pt>
                <c:pt idx="1">
                  <c:v>0.20450000000000002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0.79549999999999998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Your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8.7889489389286304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0.13933699999999938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0.23311100000000096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6.4989999999999881E-2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0.67848199999999892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6.4989999999999881E-2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0.23311100000000096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0.22804799999999936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8.7464750000000002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1.6059000000000268E-2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0.19721600000000095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5.4981999999998976E-2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0.57400800000000096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5.4981999999998976E-2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0.19721600000000095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0.18474499999999949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9.1625180000000004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0.18556623587499921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7.8289000000001607E-2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0.81731999999999871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7.8288999999999831E-2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0.2808130000000002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0.12772100000000108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8.4578530000000001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50.097499999999997</c:v>
                </c:pt>
                <c:pt idx="2">
                  <c:v>49.902500000000003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Your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8.5157319833487595</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0.16304400000000019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0.26887500000000042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7.4959999999999027E-2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0.7825760000000006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7.4960000000000804E-2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0.26887499999999953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0.21641400000000033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8.7275460000000002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6.9466999999999501E-2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0.23642300000000027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6.591300000000011E-2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0.6881219999999999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6.591300000000011E-2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0.23642300000000027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2.555000000000085E-2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8.9778520000000004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0.13462599999999991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0.28624700000000036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7.9803000000000068E-2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0.83313699999999891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7.9804000000001096E-2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0.28624600000000022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0.10515700000000017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8.7105219999999992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0.48623499999999975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0.33972200000000008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9.4712999999999603E-2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0.98878100000000035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9.4711999999999463E-2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0.33972200000000097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0.79421199999999992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7.6470089999999997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Your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7.9393095815075796</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0.44124799999999986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0.2762570000000002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7.7017999999999809E-2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0.80405900000000052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7.7017999999998921E-2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0.27625700000000109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0.26201099999999933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7.6636819999999997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0.21148370072940015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8.5936000000000234E-2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0.89715800000000012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8.5935000000000095E-2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0.30824300000000004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0.64107700000000012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7.2008710000000002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0.15444546760380007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5.9449000000000751E-2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0.62064499999999967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5.9448999999998975E-2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0.21323899999999973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0.31209500000000112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8.8865339999999993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0.18912999999999958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0.37581500000000023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0.10477500000000006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1.0938310000000007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0.10477499999999829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0.37581500000000112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0.57316999999999929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7.6809409999999998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0.15126902761539984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0.14413400000000021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1.5047369999999995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0.14413400000000021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0.51699300000000026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1.5962310000000004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5.5908379999999998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7.5434999999999999</c:v>
                </c:pt>
                <c:pt idx="1">
                  <c:v>8.5106000000000002</c:v>
                </c:pt>
                <c:pt idx="2">
                  <c:v>22.2437</c:v>
                </c:pt>
                <c:pt idx="3">
                  <c:v>61.702100000000002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0.12740616872100041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3.8268000000000413E-2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0.39951300000000067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3.8267999999998636E-2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0.13726400000000005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0.16004500000000021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9.4643139999999999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0.24256300000000053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0.19543400000000055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5.4484999999999673E-2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0.56882300000000008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5.4484999999999673E-2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0.19543400000000055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0.23210699999999918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8.7931899999999992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0.27282197606460024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8.5774999999999935E-2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0.89547600000000038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8.5774999999999935E-2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0.30766500000000008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0.45562799999999903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8.2341080000000009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Your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8.08807640171241</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0.12934200000000118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0.20597799999999999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5.7424999999998505E-2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0.59951100000000146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5.7424999999998505E-2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0.20597900000000102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0.17670299999999983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9.0623810000000002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0.55389700000000008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0.25385800000000014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7.0774000000000115E-2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0.73886800000000008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7.0774000000000115E-2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0.25385799999999925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0.43578899999999976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7.4157019999999996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0.12950899999999965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0.278721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7.7705000000000801E-2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0.8112320000000004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7.7705999999999165E-2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0.27872100000000088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0.53990299999999891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7.7861459999999996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Your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7.2376894326330001</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RHM | University Hospital Southampton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RHM | University Hospital Southampton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RHM | University Hospital Southampton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 Southampton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36314474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247943481"/>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75626317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106948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82666641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639957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62338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737020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07941023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75194266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01730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0105300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14715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9000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2529414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4834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28456715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60298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302984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5990063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50297343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061151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9176809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838257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5409489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0814184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66063126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42164204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7944557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16434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33221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82998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3715734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1237360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61414794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32551957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60577523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34494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68660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289690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3573709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43510592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9556567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94912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30745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9564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009280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7247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43958573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762084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1986827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599308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665740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6902509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1629072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925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75903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39703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178340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2985199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55594150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4405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3425562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46057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2050313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72412465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306566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73530111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8301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5651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00812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993657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077828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802392740"/>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96294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7484277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573933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5244084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3064579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3144695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09356607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31096939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81344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42951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329422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323187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6001634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40697857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03579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409459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5343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772639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969796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89136401"/>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585328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40898567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57390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0311127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4928319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44657859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6819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44282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851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20193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51668148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12336603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51192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65746185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21574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8352381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5486825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11837590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30774206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25329983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2201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57845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47371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6992562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6170829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9075107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83386320"/>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5684659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18107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70865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313174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5917811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05939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94654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4070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68287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9113961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89772925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069230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5789559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52931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67404885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7295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65880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9597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342256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84409789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56284253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407581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2733228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511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87116983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4162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75928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72119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94946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515808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2125151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31087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40069177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454933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00926478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86836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8712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37924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065472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9997229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2779546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3993430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0296582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4455788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09048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21126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5079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0356443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8588655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0334328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0483279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35683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624304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4360955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86776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60204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7547057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7305057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0658628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9624593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57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41095806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2592662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12814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0142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421087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5119752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2507124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(127)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7573233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88948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9578625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957144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96769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10014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7227523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0635936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1312953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(341)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6966321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4668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0874063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8136761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49116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82878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0738617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7750842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41449670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947284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0768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4718074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0549224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82338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6719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28598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55536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9325332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314989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4245308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2336351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0891874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1536165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49980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7955734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2503156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2966921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3299296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9258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9130319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3292541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43080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09302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1556163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7167491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6363412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9343051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63066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2905764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7703896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7805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9857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1440994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1365647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5028668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5640788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9160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4887173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4802509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01267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3249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4482763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7774314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4364737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2367221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0421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5578918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9248566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78370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763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47008798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7565049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6472675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11438963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8847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42793315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1211917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66373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4550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2819051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1554264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5795532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1479088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3626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651848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3065389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4717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91743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6112351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3893229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9586513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3329477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15718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2309766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2565096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87636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7348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3246480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1810143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6059125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3415837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28465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2387220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3099618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57198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60225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077953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4678943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0758280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7670420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3977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2342900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9149405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4926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2437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7939444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40137510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4085759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7057053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3632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6315811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9547910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47601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92308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12302983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840608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6826935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(358)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91918429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2848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8875369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8643890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49942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77687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5235810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6956330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3907372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9906697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85185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9478391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1808965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47612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69461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77473374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9692377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8877168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15261616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6807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5739332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0943167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98506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19634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0707538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2201775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5863209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2952419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995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3110580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5231810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47392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2669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63125903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1333609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3102543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08445892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5838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7897647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7311760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27303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19930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7254468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7261052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8037841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5305653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08240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5701271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0263890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16870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08161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5487403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43182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0368316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5288221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SOUTHAMPTON GENERAL HOSPITAL (478)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PRINCESS ANNE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27677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1130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74960446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80103348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1126649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13120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81819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94199664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6412948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71204936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6645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541568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480779686"/>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12712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46977402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30433815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2682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43282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6799066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99987021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600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015444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17062754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35738027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8343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12449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2989784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338104224"/>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70706262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425398581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47471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985156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521706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4983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94723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72955157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0513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833398013"/>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21222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004805376"/>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8295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155326531"/>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53544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85317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538279208"/>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Q17. Did you have confidence and trust in the doctors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910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 Southampton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90747812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Help with eating: patients being given enough help from staff to eat meals, if needed
Dietary needs or requirements: patients being offered food that met any dietary needs or requirements they had
Contact: patients being given information about who to contact if they were worried about their condition or treatment after leaving hospital
Changing wards during the night: staff explaining the reason for patients needing to change wards during the night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89743943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Privacy for discussions: patients being able to discuss their condition or treatment with hospital staff without being overheard
Equipment and adaptations in the home: hospital staff discussing if any equipment or home adaptations were needed when leaving hospital
Noise from staff: patients not being bothered by noise at night from staff
Taking medication: patients being able to take medication they brought to hospital when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 Southampton NHS Foundation Trust who had attended in late 2021. Responses were received from 517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2987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175946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517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74884951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710817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53250873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826303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97090471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406290633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36670885"/>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44209580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661420010"/>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62121823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371833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26415988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336834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02691241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89069520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19334</TotalTime>
  <Words>16730</Words>
  <Application>Microsoft Office PowerPoint</Application>
  <PresentationFormat>Widescreen</PresentationFormat>
  <Paragraphs>2372</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University Hospital Southampton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